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2" r:id="rId3"/>
    <p:sldId id="280" r:id="rId4"/>
    <p:sldId id="283" r:id="rId5"/>
    <p:sldId id="284" r:id="rId6"/>
    <p:sldId id="288" r:id="rId7"/>
    <p:sldId id="285" r:id="rId8"/>
    <p:sldId id="286" r:id="rId9"/>
    <p:sldId id="28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2" autoAdjust="0"/>
    <p:restoredTop sz="94660"/>
  </p:normalViewPr>
  <p:slideViewPr>
    <p:cSldViewPr>
      <p:cViewPr varScale="1">
        <p:scale>
          <a:sx n="95" d="100"/>
          <a:sy n="95" d="100"/>
        </p:scale>
        <p:origin x="9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177AE-4E5C-4320-8E5B-D8CB0D4E873B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67591-72D3-4A76-BFBE-0F9BF853D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9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67591-72D3-4A76-BFBE-0F9BF853D9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9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7158-E12C-457B-A2FA-27BB5FED4346}" type="datetimeFigureOut">
              <a:rPr lang="ru-RU" smtClean="0"/>
              <a:pPr/>
              <a:t>03.12.2016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C9241-1D5E-4032-9E36-28C95D864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khmaraolg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117954"/>
          </a:xfrm>
          <a:prstGeom prst="rect">
            <a:avLst/>
          </a:prstGeom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6190"/>
            <a:ext cx="9022238" cy="2693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530479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Writing. Report. </a:t>
            </a:r>
            <a:endParaRPr lang="ru-RU" sz="8000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143504" y="6075386"/>
            <a:ext cx="4286248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Хмара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Ольга Евгеньевна,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методист, КГАОУ Краевой центр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Хабаровск, 201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Ольга Евгеньевна </a:t>
            </a:r>
          </a:p>
          <a:p>
            <a:pPr algn="ctr">
              <a:buNone/>
            </a:pPr>
            <a:r>
              <a:rPr lang="ru-RU" dirty="0" err="1" smtClean="0"/>
              <a:t>Хмара</a:t>
            </a:r>
            <a:r>
              <a:rPr lang="ru-RU" dirty="0" smtClean="0"/>
              <a:t> 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khmaraolga@gmail.com</a:t>
            </a:r>
            <a:endParaRPr lang="en-US" dirty="0"/>
          </a:p>
          <a:p>
            <a:pPr algn="ctr">
              <a:buNone/>
            </a:pPr>
            <a:r>
              <a:rPr lang="en-US" dirty="0" smtClean="0"/>
              <a:t>8-914-544-96-29 (</a:t>
            </a:r>
            <a:r>
              <a:rPr lang="en-US" dirty="0" err="1" smtClean="0"/>
              <a:t>WhatsApp</a:t>
            </a:r>
            <a:r>
              <a:rPr lang="en-US" dirty="0" smtClean="0"/>
              <a:t>)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ru-RU" dirty="0" smtClean="0"/>
              <a:t>Домашняя работа на </a:t>
            </a:r>
            <a:r>
              <a:rPr lang="en-US" b="1" dirty="0" smtClean="0"/>
              <a:t>englisholymp.weebly.com</a:t>
            </a:r>
            <a:r>
              <a:rPr lang="en-US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" y="32452"/>
            <a:ext cx="2267719" cy="27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12" y="734"/>
            <a:ext cx="7499176" cy="67117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68144" y="76470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764704"/>
            <a:ext cx="5770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052736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420888"/>
            <a:ext cx="4608512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725144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5445224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88" y="11217"/>
            <a:ext cx="8015224" cy="68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618"/>
            <a:ext cx="8229600" cy="1143000"/>
          </a:xfrm>
        </p:spPr>
        <p:txBody>
          <a:bodyPr/>
          <a:lstStyle/>
          <a:p>
            <a:r>
              <a:rPr lang="en-US" dirty="0" smtClean="0"/>
              <a:t>Report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980728"/>
            <a:ext cx="8507288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Максимальный балл – 20</a:t>
            </a:r>
          </a:p>
          <a:p>
            <a:pPr marL="0" indent="0">
              <a:buNone/>
            </a:pPr>
            <a:r>
              <a:rPr lang="ru-RU" sz="2600" dirty="0" smtClean="0"/>
              <a:t>1. Коммуникативная </a:t>
            </a:r>
            <a:r>
              <a:rPr lang="ru-RU" sz="2600" dirty="0"/>
              <a:t>задача 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rgbClr val="0000FF"/>
                </a:solidFill>
              </a:rPr>
              <a:t>speech situation</a:t>
            </a:r>
            <a:r>
              <a:rPr lang="en-US" sz="2600" dirty="0" smtClean="0"/>
              <a:t>) </a:t>
            </a:r>
            <a:r>
              <a:rPr lang="ru-RU" sz="2600" dirty="0" smtClean="0"/>
              <a:t>– написать текст в жанре отчета, содержащий анализ и оценку эксперимента с рекомендациями.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2. Необходимо: описать эксперимент; сделать анализ результатов, полученных при проведении </a:t>
            </a:r>
            <a:r>
              <a:rPr lang="ru-RU" sz="2600" dirty="0" err="1" smtClean="0"/>
              <a:t>эксперемента</a:t>
            </a:r>
            <a:r>
              <a:rPr lang="ru-RU" sz="2600" dirty="0" smtClean="0"/>
              <a:t>; оценить предлагавшиеся задания; сформировать рекомендации для улучшения изучения языка и повышения мотивации.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3. Использовать все параметры, приведенные в таблице 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471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07288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i="1" dirty="0" smtClean="0">
                <a:solidFill>
                  <a:srgbClr val="0000FF"/>
                </a:solidFill>
              </a:rPr>
              <a:t>Report</a:t>
            </a:r>
            <a:r>
              <a:rPr lang="ru-RU" sz="2600" b="1" i="1" dirty="0" smtClean="0">
                <a:solidFill>
                  <a:srgbClr val="0000FF"/>
                </a:solidFill>
              </a:rPr>
              <a:t> </a:t>
            </a:r>
            <a:endParaRPr lang="en-US" sz="2600" b="1" i="1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en-US" sz="2800" b="1" dirty="0"/>
              <a:t>Essentially, a report is a short, sharp, concise document which is written for a particular purpose and audience.</a:t>
            </a:r>
            <a:r>
              <a:rPr lang="en-US" sz="2800" dirty="0"/>
              <a:t> 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It </a:t>
            </a:r>
            <a:r>
              <a:rPr lang="en-US" sz="2800" dirty="0"/>
              <a:t>generally sets outs and </a:t>
            </a:r>
            <a:r>
              <a:rPr lang="en-US" sz="2800" u="sng" dirty="0"/>
              <a:t>analyses</a:t>
            </a:r>
            <a:r>
              <a:rPr lang="en-US" sz="2800" dirty="0"/>
              <a:t> a situation or problem, often </a:t>
            </a:r>
            <a:r>
              <a:rPr lang="en-US" sz="2800" u="sng" dirty="0"/>
              <a:t>making recommendations </a:t>
            </a:r>
            <a:r>
              <a:rPr lang="en-US" sz="2800" dirty="0"/>
              <a:t>for future action. It is a </a:t>
            </a:r>
            <a:r>
              <a:rPr lang="en-US" sz="2800" u="sng" dirty="0"/>
              <a:t>factual paper</a:t>
            </a:r>
            <a:r>
              <a:rPr lang="en-US" sz="2800" dirty="0"/>
              <a:t>, and needs to be clear and well-structured.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48472"/>
            <a:ext cx="4125359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/>
              <a:t>Reports may contain some or all of the following elements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3400" dirty="0"/>
              <a:t>A </a:t>
            </a:r>
            <a:r>
              <a:rPr lang="en-US" sz="3400" u="sng" dirty="0"/>
              <a:t>description of a sequence of events </a:t>
            </a:r>
            <a:r>
              <a:rPr lang="en-US" sz="3400" dirty="0"/>
              <a:t>or a </a:t>
            </a:r>
            <a:r>
              <a:rPr lang="en-US" sz="3400" dirty="0" smtClean="0"/>
              <a:t>situation;</a:t>
            </a:r>
          </a:p>
          <a:p>
            <a:endParaRPr lang="en-US" sz="3400" dirty="0"/>
          </a:p>
          <a:p>
            <a:r>
              <a:rPr lang="en-US" sz="3400" dirty="0"/>
              <a:t>Some </a:t>
            </a:r>
            <a:r>
              <a:rPr lang="en-US" sz="3400" u="sng" dirty="0"/>
              <a:t>interpretation of the significance </a:t>
            </a:r>
            <a:r>
              <a:rPr lang="en-US" sz="3400" dirty="0"/>
              <a:t>of these events or situation, whether solely your own analysis or informed by the views of others, always carefully referenced of </a:t>
            </a:r>
            <a:r>
              <a:rPr lang="en-US" sz="3400" dirty="0" smtClean="0"/>
              <a:t>course;</a:t>
            </a:r>
          </a:p>
          <a:p>
            <a:endParaRPr lang="en-US" sz="3400" dirty="0"/>
          </a:p>
          <a:p>
            <a:r>
              <a:rPr lang="en-US" sz="3400" u="sng" dirty="0"/>
              <a:t>An evaluation of the facts </a:t>
            </a:r>
            <a:r>
              <a:rPr lang="en-US" sz="3400" dirty="0"/>
              <a:t>or the results of your research</a:t>
            </a:r>
            <a:r>
              <a:rPr lang="en-US" sz="3400" dirty="0" smtClean="0"/>
              <a:t>;</a:t>
            </a:r>
          </a:p>
          <a:p>
            <a:endParaRPr lang="en-US" sz="3400" dirty="0"/>
          </a:p>
          <a:p>
            <a:r>
              <a:rPr lang="en-US" sz="3400" u="sng" dirty="0"/>
              <a:t>Discussion of the likely outcomes </a:t>
            </a:r>
            <a:r>
              <a:rPr lang="en-US" sz="3400" dirty="0"/>
              <a:t>of future courses of action</a:t>
            </a:r>
            <a:r>
              <a:rPr lang="en-US" sz="3400" dirty="0" smtClean="0"/>
              <a:t>;</a:t>
            </a:r>
          </a:p>
          <a:p>
            <a:endParaRPr lang="en-US" sz="3400" dirty="0"/>
          </a:p>
          <a:p>
            <a:r>
              <a:rPr lang="en-US" sz="3400" u="sng" dirty="0"/>
              <a:t>Your recommendations </a:t>
            </a:r>
            <a:r>
              <a:rPr lang="en-US" sz="3400" dirty="0"/>
              <a:t>as to a course of action; </a:t>
            </a:r>
            <a:r>
              <a:rPr lang="en-US" sz="3400" dirty="0" smtClean="0"/>
              <a:t>and</a:t>
            </a:r>
          </a:p>
          <a:p>
            <a:endParaRPr lang="en-US" sz="3400" dirty="0"/>
          </a:p>
          <a:p>
            <a:r>
              <a:rPr lang="en-US" sz="3400" u="sng" dirty="0"/>
              <a:t>Conclusions</a:t>
            </a:r>
            <a:r>
              <a:rPr lang="en-US" sz="3400" dirty="0" smtClean="0"/>
              <a:t>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3376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07288" cy="662473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Официальный документ – носитель информации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Заголовок + абзацы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Незаинтересованный тон изложения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Абзацы с подзаголовками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Формальный, деловой тон повествования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Композиция:</a:t>
            </a:r>
          </a:p>
          <a:p>
            <a:pPr marL="1314450" lvl="2" indent="-514350">
              <a:buFont typeface="+mj-lt"/>
              <a:buAutoNum type="arabicPeriod"/>
            </a:pPr>
            <a:r>
              <a:rPr lang="ru-RU" sz="1800" dirty="0" smtClean="0"/>
              <a:t>Формулировка цели написания документа, адресованного получателю</a:t>
            </a:r>
          </a:p>
          <a:p>
            <a:pPr marL="1314450" lvl="2" indent="-514350">
              <a:buFont typeface="+mj-lt"/>
              <a:buAutoNum type="arabicPeriod"/>
            </a:pPr>
            <a:r>
              <a:rPr lang="ru-RU" sz="1800" dirty="0" smtClean="0"/>
              <a:t>Основная часть содержит описание проведенного эксперимента по разным категориям участников и типам заданий </a:t>
            </a:r>
          </a:p>
          <a:p>
            <a:pPr marL="1314450" lvl="2" indent="-514350">
              <a:buFont typeface="+mj-lt"/>
              <a:buAutoNum type="arabicPeriod"/>
            </a:pPr>
            <a:r>
              <a:rPr lang="ru-RU" sz="1800" dirty="0" smtClean="0"/>
              <a:t>В завершающей части представлены выводы и рекомендации </a:t>
            </a:r>
            <a:endParaRPr lang="ru-RU" sz="2600" dirty="0" smtClean="0"/>
          </a:p>
          <a:p>
            <a:pPr marL="1314450" lvl="2" indent="-514350">
              <a:buFont typeface="+mj-lt"/>
              <a:buAutoNum type="arabicPeriod"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0173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95320" cy="66247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 рекомендованные </a:t>
            </a:r>
          </a:p>
          <a:p>
            <a:pPr marL="0" indent="0"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минут так:</a:t>
            </a:r>
          </a:p>
          <a:p>
            <a:pPr marL="0" indent="0" algn="ctr">
              <a:buNone/>
            </a:pP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00FF"/>
                </a:solidFill>
              </a:rPr>
              <a:t>5-7 минут </a:t>
            </a:r>
            <a:r>
              <a:rPr lang="ru-RU" sz="3500" dirty="0" smtClean="0"/>
              <a:t>на анализ задания и составление плана отчета по-английски,</a:t>
            </a:r>
          </a:p>
          <a:p>
            <a:pPr marL="0" indent="0">
              <a:buNone/>
            </a:pPr>
            <a:endParaRPr lang="ru-RU" sz="3500" dirty="0" smtClean="0"/>
          </a:p>
          <a:p>
            <a:pPr marL="0" indent="0">
              <a:buNone/>
            </a:pPr>
            <a:r>
              <a:rPr lang="ru-RU" sz="3500" b="1" dirty="0">
                <a:solidFill>
                  <a:srgbClr val="0000FF"/>
                </a:solidFill>
              </a:rPr>
              <a:t>12-13 минут </a:t>
            </a:r>
            <a:r>
              <a:rPr lang="ru-RU" sz="3500" dirty="0" smtClean="0"/>
              <a:t>на составление основных ключевых фраз к каждому пункту плана, </a:t>
            </a:r>
          </a:p>
          <a:p>
            <a:pPr marL="0" indent="0">
              <a:buNone/>
            </a:pPr>
            <a:endParaRPr lang="ru-RU" sz="3500" dirty="0" smtClean="0"/>
          </a:p>
          <a:p>
            <a:pPr marL="0" indent="0">
              <a:buNone/>
            </a:pPr>
            <a:r>
              <a:rPr lang="ru-RU" sz="3500" b="1" dirty="0">
                <a:solidFill>
                  <a:srgbClr val="0000FF"/>
                </a:solidFill>
              </a:rPr>
              <a:t>40-45 минут </a:t>
            </a:r>
            <a:r>
              <a:rPr lang="ru-RU" sz="3500" dirty="0" smtClean="0"/>
              <a:t>на написание отчета, </a:t>
            </a:r>
          </a:p>
          <a:p>
            <a:pPr marL="0" indent="0">
              <a:buNone/>
            </a:pPr>
            <a:endParaRPr lang="ru-RU" sz="3500" dirty="0" smtClean="0"/>
          </a:p>
          <a:p>
            <a:pPr marL="0" indent="0">
              <a:buNone/>
            </a:pPr>
            <a:r>
              <a:rPr lang="ru-RU" sz="3500" b="1" dirty="0">
                <a:solidFill>
                  <a:srgbClr val="0000FF"/>
                </a:solidFill>
              </a:rPr>
              <a:t>10-17 минут </a:t>
            </a:r>
            <a:r>
              <a:rPr lang="ru-RU" sz="3500" dirty="0" smtClean="0"/>
              <a:t>на проверку </a:t>
            </a:r>
          </a:p>
          <a:p>
            <a:pPr marL="0" indent="0">
              <a:buNone/>
            </a:pPr>
            <a:endParaRPr lang="ru-RU" sz="3500" dirty="0" smtClean="0"/>
          </a:p>
          <a:p>
            <a:pPr marL="1314450" lvl="2" indent="-514350">
              <a:buFont typeface="+mj-lt"/>
              <a:buAutoNum type="arabicPeriod"/>
            </a:pPr>
            <a:endParaRPr lang="ru-RU" sz="3500" dirty="0" smtClean="0"/>
          </a:p>
          <a:p>
            <a:pPr marL="514350" indent="-514350">
              <a:buFont typeface="+mj-lt"/>
              <a:buAutoNum type="arabicPeriod"/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35536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-30685"/>
            <a:ext cx="5832648" cy="688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298</Words>
  <Application>Microsoft Office PowerPoint</Application>
  <PresentationFormat>Экран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Writing. Report. </vt:lpstr>
      <vt:lpstr>Презентация PowerPoint</vt:lpstr>
      <vt:lpstr>Презентация PowerPoint</vt:lpstr>
      <vt:lpstr>Report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Perry</dc:creator>
  <cp:lastModifiedBy>Perry_2</cp:lastModifiedBy>
  <cp:revision>116</cp:revision>
  <dcterms:created xsi:type="dcterms:W3CDTF">2015-09-17T11:20:19Z</dcterms:created>
  <dcterms:modified xsi:type="dcterms:W3CDTF">2016-12-03T00:25:00Z</dcterms:modified>
</cp:coreProperties>
</file>